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6" r:id="rId4"/>
    <p:sldMasterId id="214748365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7772400" cx="13817600"/>
  <p:notesSz cx="6858000" cy="9144000"/>
  <p:embeddedFontLst>
    <p:embeddedFont>
      <p:font typeface="Arial Narrow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48">
          <p15:clr>
            <a:srgbClr val="A4A3A4"/>
          </p15:clr>
        </p15:guide>
        <p15:guide id="2" pos="4352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48" orient="horz"/>
        <p:guide pos="4352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alNarrow-regular.fntdata"/><Relationship Id="rId20" Type="http://schemas.openxmlformats.org/officeDocument/2006/relationships/slide" Target="slides/slide14.xml"/><Relationship Id="rId42" Type="http://schemas.openxmlformats.org/officeDocument/2006/relationships/font" Target="fonts/ArialNarrow-italic.fntdata"/><Relationship Id="rId41" Type="http://schemas.openxmlformats.org/officeDocument/2006/relationships/font" Target="fonts/ArialNarrow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ArialNarrow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3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14295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F1632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ECE_handoutmaster.eps" id="7" name="Shape 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87" y="8450729"/>
            <a:ext cx="6858000" cy="70597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 txBox="1"/>
          <p:nvPr>
            <p:ph idx="12" type="sldNum"/>
          </p:nvPr>
        </p:nvSpPr>
        <p:spPr>
          <a:xfrm>
            <a:off x="6476999" y="8889999"/>
            <a:ext cx="379413" cy="252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Ian</a:t>
            </a:r>
            <a:endParaRPr/>
          </a:p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Ian</a:t>
            </a:r>
            <a:endParaRPr/>
          </a:p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Deb</a:t>
            </a:r>
            <a:endParaRPr/>
          </a:p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Shape 197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Ian</a:t>
            </a:r>
            <a:endParaRPr/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Deb</a:t>
            </a:r>
            <a:endParaRPr/>
          </a:p>
        </p:txBody>
      </p:sp>
      <p:sp>
        <p:nvSpPr>
          <p:cNvPr id="222" name="Shape 222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Debjit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Concerts have incredible lighting design but the designer is almost always </a:t>
            </a:r>
            <a:r>
              <a:rPr lang="en-US"/>
              <a:t>specified</a:t>
            </a:r>
            <a:r>
              <a:rPr lang="en-US"/>
              <a:t> outside the artist.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current control units are board. We want to make something more intuitive.</a:t>
            </a:r>
            <a:endParaRPr/>
          </a:p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Ian</a:t>
            </a:r>
            <a:endParaRPr/>
          </a:p>
        </p:txBody>
      </p:sp>
      <p:sp>
        <p:nvSpPr>
          <p:cNvPr id="259" name="Shape 259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Ian</a:t>
            </a:r>
            <a:endParaRPr/>
          </a:p>
        </p:txBody>
      </p:sp>
      <p:sp>
        <p:nvSpPr>
          <p:cNvPr id="266" name="Shape 266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Ian</a:t>
            </a:r>
            <a:endParaRPr/>
          </a:p>
        </p:txBody>
      </p:sp>
      <p:sp>
        <p:nvSpPr>
          <p:cNvPr id="273" name="Shape 273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Debjit</a:t>
            </a:r>
            <a:endParaRPr/>
          </a:p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Debjit</a:t>
            </a:r>
            <a:endParaRPr/>
          </a:p>
        </p:txBody>
      </p:sp>
      <p:sp>
        <p:nvSpPr>
          <p:cNvPr id="293" name="Shape 293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</a:t>
            </a:r>
            <a:endParaRPr/>
          </a:p>
        </p:txBody>
      </p:sp>
      <p:sp>
        <p:nvSpPr>
          <p:cNvPr id="300" name="Shape 300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</a:t>
            </a:r>
            <a:endParaRPr/>
          </a:p>
        </p:txBody>
      </p:sp>
      <p:sp>
        <p:nvSpPr>
          <p:cNvPr id="307" name="Shape 307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</a:t>
            </a:r>
            <a:endParaRPr/>
          </a:p>
        </p:txBody>
      </p:sp>
      <p:sp>
        <p:nvSpPr>
          <p:cNvPr id="320" name="Shape 320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Ian</a:t>
            </a:r>
            <a:endParaRPr/>
          </a:p>
        </p:txBody>
      </p:sp>
      <p:sp>
        <p:nvSpPr>
          <p:cNvPr id="327" name="Shape 327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Ian</a:t>
            </a:r>
            <a:endParaRPr/>
          </a:p>
        </p:txBody>
      </p:sp>
      <p:sp>
        <p:nvSpPr>
          <p:cNvPr id="78" name="Shape 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Ian</a:t>
            </a:r>
            <a:endParaRPr/>
          </a:p>
        </p:txBody>
      </p:sp>
      <p:sp>
        <p:nvSpPr>
          <p:cNvPr id="334" name="Shape 334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Shape 342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Shape 356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Ian</a:t>
            </a:r>
            <a:endParaRPr/>
          </a:p>
        </p:txBody>
      </p:sp>
      <p:sp>
        <p:nvSpPr>
          <p:cNvPr id="87" name="Shape 8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</a:t>
            </a:r>
            <a:endParaRPr/>
          </a:p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Debjit</a:t>
            </a:r>
            <a:endParaRPr/>
          </a:p>
        </p:txBody>
      </p:sp>
      <p:sp>
        <p:nvSpPr>
          <p:cNvPr id="100" name="Shape 1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</a:t>
            </a:r>
            <a:endParaRPr/>
          </a:p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Deb</a:t>
            </a:r>
            <a:endParaRPr/>
          </a:p>
        </p:txBody>
      </p:sp>
      <p:sp>
        <p:nvSpPr>
          <p:cNvPr id="138" name="Shape 138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 txBox="1"/>
          <p:nvPr>
            <p:ph idx="12" type="sldNum"/>
          </p:nvPr>
        </p:nvSpPr>
        <p:spPr>
          <a:xfrm>
            <a:off x="6476999" y="8889999"/>
            <a:ext cx="379500" cy="252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Slide w/ Text">
  <p:cSld name="Cover Slide w/ 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idx="1" type="body"/>
          </p:nvPr>
        </p:nvSpPr>
        <p:spPr>
          <a:xfrm>
            <a:off x="610627" y="619125"/>
            <a:ext cx="12736404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96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13294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425386" lvl="1" marL="914400" marR="0" rtl="0" algn="l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099"/>
              <a:buFont typeface="Arial"/>
              <a:buChar char="–"/>
              <a:defRPr b="0" i="0" sz="30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8300" lvl="5" marL="2743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8300" lvl="6" marL="3200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8300" lvl="7" marL="3657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8300" lvl="8" marL="4114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610627" y="1570071"/>
            <a:ext cx="12736404" cy="32731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40"/>
              </a:spcBef>
              <a:spcAft>
                <a:spcPts val="0"/>
              </a:spcAft>
              <a:buClr>
                <a:srgbClr val="E84A27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E84A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386" lvl="1" marL="914400" marR="0" rtl="0" algn="l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099"/>
              <a:buFont typeface="Arial"/>
              <a:buChar char="–"/>
              <a:defRPr b="0" i="0" sz="30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8300" lvl="5" marL="2743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8300" lvl="6" marL="3200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8300" lvl="7" marL="3657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8300" lvl="8" marL="4114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3" type="body"/>
          </p:nvPr>
        </p:nvSpPr>
        <p:spPr>
          <a:xfrm>
            <a:off x="610627" y="1860825"/>
            <a:ext cx="12736404" cy="301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240"/>
              </a:spcBef>
              <a:spcAft>
                <a:spcPts val="0"/>
              </a:spcAft>
              <a:buClr>
                <a:srgbClr val="E84A27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E84A2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386" lvl="1" marL="914400" marR="0" rtl="0" algn="l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099"/>
              <a:buFont typeface="Arial"/>
              <a:buChar char="–"/>
              <a:defRPr b="0" i="0" sz="30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8300" lvl="5" marL="2743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8300" lvl="6" marL="3200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8300" lvl="7" marL="3657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8300" lvl="8" marL="4114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ullets">
  <p:cSld name="Title and Bulle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" type="body"/>
          </p:nvPr>
        </p:nvSpPr>
        <p:spPr>
          <a:xfrm>
            <a:off x="610626" y="1633220"/>
            <a:ext cx="12701026" cy="50825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57136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13294B"/>
              </a:buClr>
              <a:buSzPts val="3599"/>
              <a:buFont typeface="Noto Sans Symbols"/>
              <a:buChar char="▪"/>
              <a:defRPr b="0" i="0" sz="3599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386" lvl="1" marL="914400" marR="0" rtl="0" algn="l">
              <a:spcBef>
                <a:spcPts val="620"/>
              </a:spcBef>
              <a:spcAft>
                <a:spcPts val="0"/>
              </a:spcAft>
              <a:buClr>
                <a:srgbClr val="13294B"/>
              </a:buClr>
              <a:buSzPts val="3099"/>
              <a:buFont typeface="Arial"/>
              <a:buChar char="–"/>
              <a:defRPr b="0" i="0" sz="3099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rgbClr val="13294B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rgbClr val="13294B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rgbClr val="13294B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8300" lvl="6" marL="3200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8300" lvl="7" marL="3657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8300" lvl="8" marL="4114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2" type="body"/>
          </p:nvPr>
        </p:nvSpPr>
        <p:spPr>
          <a:xfrm>
            <a:off x="610626" y="635276"/>
            <a:ext cx="12631240" cy="726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96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13294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425386" lvl="1" marL="914400" marR="0" rtl="0" algn="l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099"/>
              <a:buFont typeface="Arial"/>
              <a:buChar char="–"/>
              <a:defRPr b="0" i="0" sz="30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8300" lvl="5" marL="2743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8300" lvl="6" marL="3200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8300" lvl="7" marL="3657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8300" lvl="8" marL="4114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29504" y="7237049"/>
            <a:ext cx="533709" cy="414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">
  <p:cSld name="Title and 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idx="1" type="body"/>
          </p:nvPr>
        </p:nvSpPr>
        <p:spPr>
          <a:xfrm>
            <a:off x="610626" y="635276"/>
            <a:ext cx="12631240" cy="726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96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13294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425386" lvl="1" marL="914400" marR="0" rtl="0" algn="l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099"/>
              <a:buFont typeface="Arial"/>
              <a:buChar char="–"/>
              <a:defRPr b="0" i="0" sz="30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8300" lvl="5" marL="2743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8300" lvl="6" marL="3200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8300" lvl="7" marL="3657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8300" lvl="8" marL="4114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610626" y="1628416"/>
            <a:ext cx="12631240" cy="50771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13294B"/>
              </a:buClr>
              <a:buSzPts val="3599"/>
              <a:buFont typeface="Arial"/>
              <a:buNone/>
              <a:defRPr b="0" i="0" sz="3599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386" lvl="1" marL="914400" marR="0" rtl="0" algn="l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099"/>
              <a:buFont typeface="Arial"/>
              <a:buChar char="–"/>
              <a:defRPr b="0" i="0" sz="30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8300" lvl="5" marL="2743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8300" lvl="6" marL="3200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8300" lvl="7" marL="3657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8300" lvl="8" marL="4114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29504" y="7237049"/>
            <a:ext cx="533709" cy="414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Text and Media">
  <p:cSld name="Title with Text and Media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idx="1" type="body"/>
          </p:nvPr>
        </p:nvSpPr>
        <p:spPr>
          <a:xfrm>
            <a:off x="9124501" y="1608096"/>
            <a:ext cx="4069626" cy="50670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1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386" lvl="1" marL="914400" marR="0" rtl="0" algn="l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099"/>
              <a:buFont typeface="Arial"/>
              <a:buChar char="–"/>
              <a:defRPr b="0" i="0" sz="30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8300" lvl="5" marL="2743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8300" lvl="6" marL="3200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8300" lvl="7" marL="3657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8300" lvl="8" marL="4114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610626" y="1628416"/>
            <a:ext cx="8182392" cy="5046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13294B"/>
              </a:buClr>
              <a:buSzPts val="3599"/>
              <a:buFont typeface="Arial"/>
              <a:buNone/>
              <a:defRPr b="0" i="0" sz="3599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386" lvl="1" marL="914400" marR="0" rtl="0" algn="l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099"/>
              <a:buFont typeface="Arial"/>
              <a:buChar char="–"/>
              <a:defRPr b="0" i="0" sz="30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8300" lvl="5" marL="2743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8300" lvl="6" marL="3200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8300" lvl="7" marL="3657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8300" lvl="8" marL="4114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3" type="body"/>
          </p:nvPr>
        </p:nvSpPr>
        <p:spPr>
          <a:xfrm>
            <a:off x="610626" y="635276"/>
            <a:ext cx="12631240" cy="726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96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13294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425386" lvl="1" marL="914400" marR="0" rtl="0" algn="l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099"/>
              <a:buFont typeface="Arial"/>
              <a:buChar char="–"/>
              <a:defRPr b="0" i="0" sz="30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8300" lvl="5" marL="2743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8300" lvl="6" marL="3200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8300" lvl="7" marL="3657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8300" lvl="8" marL="4114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29504" y="7237049"/>
            <a:ext cx="533709" cy="414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-by-side Text">
  <p:cSld name="Side-by-side 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610626" y="1628416"/>
            <a:ext cx="6144645" cy="5087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13294B"/>
              </a:buClr>
              <a:buSzPts val="3599"/>
              <a:buFont typeface="Arial"/>
              <a:buNone/>
              <a:defRPr b="0" i="0" sz="3599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386" lvl="1" marL="914400" marR="0" rtl="0" algn="l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099"/>
              <a:buFont typeface="Arial"/>
              <a:buChar char="–"/>
              <a:defRPr b="0" i="0" sz="30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8300" lvl="5" marL="2743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8300" lvl="6" marL="3200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8300" lvl="7" marL="3657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8300" lvl="8" marL="4114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6964630" y="1628416"/>
            <a:ext cx="6144645" cy="50873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rgbClr val="13294B"/>
              </a:buClr>
              <a:buSzPts val="3599"/>
              <a:buFont typeface="Arial"/>
              <a:buNone/>
              <a:defRPr b="0" i="0" sz="3599" u="none" cap="none" strike="noStrike">
                <a:solidFill>
                  <a:srgbClr val="13294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386" lvl="1" marL="914400" marR="0" rtl="0" algn="l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099"/>
              <a:buFont typeface="Arial"/>
              <a:buChar char="–"/>
              <a:defRPr b="0" i="0" sz="30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8300" lvl="5" marL="2743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8300" lvl="6" marL="3200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8300" lvl="7" marL="3657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8300" lvl="8" marL="4114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0626" y="635276"/>
            <a:ext cx="12631240" cy="726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96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13294B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425386" lvl="1" marL="914400" marR="0" rtl="0" algn="l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099"/>
              <a:buFont typeface="Arial"/>
              <a:buChar char="–"/>
              <a:defRPr b="0" i="0" sz="30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8300" lvl="5" marL="2743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8300" lvl="6" marL="3200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8300" lvl="7" marL="3657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8300" lvl="8" marL="4114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29504" y="7237049"/>
            <a:ext cx="533709" cy="414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Media">
  <p:cSld name="Title and Media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610626" y="1608096"/>
            <a:ext cx="12583500" cy="50975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b="0" i="1" sz="16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386" lvl="1" marL="914400" marR="0" rtl="0" algn="l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099"/>
              <a:buFont typeface="Arial"/>
              <a:buChar char="–"/>
              <a:defRPr b="0" i="0" sz="30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8300" lvl="5" marL="2743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8300" lvl="6" marL="3200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8300" lvl="7" marL="3657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8300" lvl="8" marL="4114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610626" y="635276"/>
            <a:ext cx="12631240" cy="7268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960"/>
              </a:spcBef>
              <a:spcAft>
                <a:spcPts val="0"/>
              </a:spcAft>
              <a:buClr>
                <a:srgbClr val="142958"/>
              </a:buClr>
              <a:buSzPts val="4800"/>
              <a:buFont typeface="Arial"/>
              <a:buNone/>
              <a:defRPr b="1" i="0" sz="4800" u="none" cap="none" strike="noStrike">
                <a:solidFill>
                  <a:srgbClr val="142958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425386" lvl="1" marL="914400" marR="0" rtl="0" algn="l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099"/>
              <a:buFont typeface="Arial"/>
              <a:buChar char="–"/>
              <a:defRPr b="0" i="0" sz="30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8300" lvl="5" marL="2743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8300" lvl="6" marL="3200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8300" lvl="7" marL="3657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8300" lvl="8" marL="4114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29504" y="7237049"/>
            <a:ext cx="533709" cy="414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2834640"/>
            <a:ext cx="13817599" cy="2038696"/>
          </a:xfrm>
          <a:prstGeom prst="rect">
            <a:avLst/>
          </a:prstGeom>
          <a:solidFill>
            <a:srgbClr val="13294B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10626" y="2977958"/>
            <a:ext cx="12631240" cy="6305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425386" lvl="1" marL="914400" marR="0" rtl="0" algn="l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099"/>
              <a:buFont typeface="Arial"/>
              <a:buChar char="–"/>
              <a:defRPr b="0" i="0" sz="30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8300" lvl="5" marL="2743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8300" lvl="6" marL="3200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8300" lvl="7" marL="3657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8300" lvl="8" marL="4114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610626" y="3833136"/>
            <a:ext cx="12631240" cy="7185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599"/>
              <a:buFont typeface="Arial"/>
              <a:buNone/>
              <a:defRPr b="0" i="1" sz="3599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386" lvl="1" marL="914400" marR="0" rtl="0" algn="l">
              <a:spcBef>
                <a:spcPts val="620"/>
              </a:spcBef>
              <a:spcAft>
                <a:spcPts val="0"/>
              </a:spcAft>
              <a:buClr>
                <a:schemeClr val="dk1"/>
              </a:buClr>
              <a:buSzPts val="3099"/>
              <a:buFont typeface="Arial"/>
              <a:buChar char="–"/>
              <a:defRPr b="0" i="0" sz="30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0050" lvl="2" marL="1371600" marR="0" rtl="0" algn="l"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68300" lvl="5" marL="2743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68300" lvl="6" marL="3200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68300" lvl="7" marL="3657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68300" lvl="8" marL="4114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29504" y="7237049"/>
            <a:ext cx="533709" cy="414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idx="12" type="sldNum"/>
          </p:nvPr>
        </p:nvSpPr>
        <p:spPr>
          <a:xfrm>
            <a:off x="829504" y="7237049"/>
            <a:ext cx="533709" cy="414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image" Target="../media/image6.jpg"/><Relationship Id="rId3" Type="http://schemas.openxmlformats.org/officeDocument/2006/relationships/image" Target="../media/image8.jpg"/><Relationship Id="rId4" Type="http://schemas.openxmlformats.org/officeDocument/2006/relationships/image" Target="../media/image2.jpg"/><Relationship Id="rId5" Type="http://schemas.openxmlformats.org/officeDocument/2006/relationships/image" Target="../media/image4.jpg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1.xml"/><Relationship Id="rId8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jpg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8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-2940" y="2695073"/>
            <a:ext cx="13820539" cy="2352030"/>
            <a:chOff x="-1069" y="2880073"/>
            <a:chExt cx="10056262" cy="1676400"/>
          </a:xfrm>
        </p:grpSpPr>
        <p:pic>
          <p:nvPicPr>
            <p:cNvPr id="11" name="Shape 11"/>
            <p:cNvPicPr preferRelativeResize="0"/>
            <p:nvPr/>
          </p:nvPicPr>
          <p:blipFill rotWithShape="1">
            <a:blip r:embed="rId1">
              <a:alphaModFix/>
            </a:blip>
            <a:srcRect b="0" l="0" r="0" t="196"/>
            <a:stretch/>
          </p:blipFill>
          <p:spPr>
            <a:xfrm>
              <a:off x="-1069" y="2881477"/>
              <a:ext cx="2514600" cy="1673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Shape 1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513531" y="2880073"/>
              <a:ext cx="2514600" cy="167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Shape 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027062" y="2880073"/>
              <a:ext cx="2514600" cy="167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Shape 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540593" y="2881978"/>
              <a:ext cx="2514600" cy="16744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" name="Shape 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" y="5111273"/>
            <a:ext cx="13817597" cy="267387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/>
          <p:nvPr/>
        </p:nvSpPr>
        <p:spPr>
          <a:xfrm>
            <a:off x="13099" y="5528603"/>
            <a:ext cx="13804502" cy="2256549"/>
          </a:xfrm>
          <a:prstGeom prst="rect">
            <a:avLst/>
          </a:prstGeom>
          <a:solidFill>
            <a:srgbClr val="E84A2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9790" y="6173988"/>
            <a:ext cx="4452724" cy="149569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>
            <a:off x="0" y="7172772"/>
            <a:ext cx="13817599" cy="599627"/>
          </a:xfrm>
          <a:prstGeom prst="rect">
            <a:avLst/>
          </a:prstGeom>
          <a:solidFill>
            <a:srgbClr val="E84A26"/>
          </a:solidFill>
          <a:ln>
            <a:noFill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Shape 24"/>
          <p:cNvPicPr preferRelativeResize="0"/>
          <p:nvPr/>
        </p:nvPicPr>
        <p:blipFill rotWithShape="1">
          <a:blip r:embed="rId1">
            <a:alphaModFix/>
          </a:blip>
          <a:srcRect b="75362" l="0" r="0" t="0"/>
          <a:stretch/>
        </p:blipFill>
        <p:spPr>
          <a:xfrm>
            <a:off x="-2" y="7022370"/>
            <a:ext cx="13817601" cy="2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301509" y="7353309"/>
            <a:ext cx="1940310" cy="196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6"/>
          <p:cNvPicPr preferRelativeResize="0"/>
          <p:nvPr/>
        </p:nvPicPr>
        <p:blipFill rotWithShape="1">
          <a:blip r:embed="rId3">
            <a:alphaModFix/>
          </a:blip>
          <a:srcRect b="63560" l="0" r="92703" t="0"/>
          <a:stretch/>
        </p:blipFill>
        <p:spPr>
          <a:xfrm>
            <a:off x="499630" y="7239543"/>
            <a:ext cx="368073" cy="42451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/>
          <p:nvPr>
            <p:ph idx="12" type="sldNum"/>
          </p:nvPr>
        </p:nvSpPr>
        <p:spPr>
          <a:xfrm>
            <a:off x="829504" y="7237049"/>
            <a:ext cx="533709" cy="4143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7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" type="body"/>
          </p:nvPr>
        </p:nvSpPr>
        <p:spPr>
          <a:xfrm>
            <a:off x="610627" y="390525"/>
            <a:ext cx="12736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1700"/>
              <a:buFont typeface="Arial"/>
              <a:buNone/>
            </a:pPr>
            <a:r>
              <a:rPr lang="en-US" sz="5200">
                <a:solidFill>
                  <a:srgbClr val="13294B"/>
                </a:solidFill>
              </a:rPr>
              <a:t>Gesture Based Light Control System</a:t>
            </a:r>
            <a:endParaRPr sz="5200">
              <a:solidFill>
                <a:srgbClr val="13294B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</a:pPr>
            <a:r>
              <a:t/>
            </a:r>
            <a:endParaRPr i="0" sz="5200" u="none" cap="none" strike="noStrike">
              <a:solidFill>
                <a:srgbClr val="13294B"/>
              </a:solidFill>
            </a:endParaRPr>
          </a:p>
        </p:txBody>
      </p:sp>
      <p:sp>
        <p:nvSpPr>
          <p:cNvPr id="62" name="Shape 62"/>
          <p:cNvSpPr txBox="1"/>
          <p:nvPr>
            <p:ph idx="2" type="body"/>
          </p:nvPr>
        </p:nvSpPr>
        <p:spPr>
          <a:xfrm>
            <a:off x="610675" y="1328030"/>
            <a:ext cx="127365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1700"/>
              <a:buFont typeface="Arial"/>
              <a:buNone/>
            </a:pPr>
            <a:r>
              <a:rPr b="1" lang="en-US" sz="3600">
                <a:solidFill>
                  <a:srgbClr val="F16322"/>
                </a:solidFill>
              </a:rPr>
              <a:t>ECE 445 Senior Design Presentation, Group #33</a:t>
            </a:r>
            <a:endParaRPr b="1" i="0" sz="3600" u="none" cap="none" strike="noStrike">
              <a:solidFill>
                <a:srgbClr val="F16322"/>
              </a:solidFill>
            </a:endParaRPr>
          </a:p>
        </p:txBody>
      </p:sp>
      <p:sp>
        <p:nvSpPr>
          <p:cNvPr id="63" name="Shape 63"/>
          <p:cNvSpPr txBox="1"/>
          <p:nvPr>
            <p:ph idx="3" type="body"/>
          </p:nvPr>
        </p:nvSpPr>
        <p:spPr>
          <a:xfrm>
            <a:off x="610625" y="2105375"/>
            <a:ext cx="127365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1200"/>
              <a:buFont typeface="Arial"/>
              <a:buNone/>
            </a:pPr>
            <a:r>
              <a:rPr lang="en-US" sz="2400"/>
              <a:t>Ian Fitzgerald, Mateusz Chorazy, Debjit Das</a:t>
            </a:r>
            <a:endParaRPr b="0" i="0" sz="2400" u="none" cap="none" strike="noStrike">
              <a:solidFill>
                <a:srgbClr val="E84A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Shape 64"/>
          <p:cNvSpPr txBox="1"/>
          <p:nvPr>
            <p:ph idx="3" type="body"/>
          </p:nvPr>
        </p:nvSpPr>
        <p:spPr>
          <a:xfrm>
            <a:off x="9783175" y="6912925"/>
            <a:ext cx="38493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1200"/>
              <a:buFont typeface="Arial"/>
              <a:buNone/>
            </a:pPr>
            <a:r>
              <a:rPr b="1" lang="en-US" sz="4800">
                <a:solidFill>
                  <a:srgbClr val="13294B"/>
                </a:solidFill>
                <a:latin typeface="Arial Narrow"/>
                <a:ea typeface="Arial Narrow"/>
                <a:cs typeface="Arial Narrow"/>
                <a:sym typeface="Arial Narrow"/>
              </a:rPr>
              <a:t>May 1, 2018</a:t>
            </a:r>
            <a:endParaRPr b="1" i="0" sz="4800" u="none" cap="none" strike="noStrike">
              <a:solidFill>
                <a:srgbClr val="13294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idx="1" type="body"/>
          </p:nvPr>
        </p:nvSpPr>
        <p:spPr>
          <a:xfrm>
            <a:off x="610626" y="1633220"/>
            <a:ext cx="12701100" cy="5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136" lvl="0" marL="457200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Low energy</a:t>
            </a:r>
            <a:endParaRPr/>
          </a:p>
          <a:p>
            <a:pPr indent="-457136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Supports baud rates up to 19200</a:t>
            </a:r>
            <a:endParaRPr/>
          </a:p>
          <a:p>
            <a:pPr indent="-457136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TXD/RXD UART Interface</a:t>
            </a:r>
            <a:endParaRPr/>
          </a:p>
        </p:txBody>
      </p:sp>
      <p:sp>
        <p:nvSpPr>
          <p:cNvPr id="158" name="Shape 158"/>
          <p:cNvSpPr txBox="1"/>
          <p:nvPr>
            <p:ph idx="2" type="body"/>
          </p:nvPr>
        </p:nvSpPr>
        <p:spPr>
          <a:xfrm>
            <a:off x="593201" y="168651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Bluetooth (nRF8001)</a:t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b="11618" l="5893" r="40959" t="11487"/>
          <a:stretch/>
        </p:blipFill>
        <p:spPr>
          <a:xfrm>
            <a:off x="10566950" y="3776800"/>
            <a:ext cx="2681949" cy="290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10415275" y="6560425"/>
            <a:ext cx="2985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Adafruit Industries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-419900" y="6844500"/>
            <a:ext cx="14657400" cy="92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>
            <p:ph idx="2" type="body"/>
          </p:nvPr>
        </p:nvSpPr>
        <p:spPr>
          <a:xfrm>
            <a:off x="593201" y="128776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Bluetooth (nRF8001)</a:t>
            </a:r>
            <a:endParaRPr/>
          </a:p>
          <a:p>
            <a:pPr indent="0" lvl="0" marL="0"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Shape 168"/>
          <p:cNvGrpSpPr/>
          <p:nvPr/>
        </p:nvGrpSpPr>
        <p:grpSpPr>
          <a:xfrm>
            <a:off x="790973" y="1188725"/>
            <a:ext cx="10254454" cy="6614150"/>
            <a:chOff x="1781573" y="1188725"/>
            <a:chExt cx="10254454" cy="6614150"/>
          </a:xfrm>
        </p:grpSpPr>
        <p:pic>
          <p:nvPicPr>
            <p:cNvPr id="169" name="Shape 169" title="Chart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81573" y="1188725"/>
              <a:ext cx="10254454" cy="6614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Shape 170"/>
            <p:cNvSpPr txBox="1"/>
            <p:nvPr/>
          </p:nvSpPr>
          <p:spPr>
            <a:xfrm>
              <a:off x="9950850" y="3004850"/>
              <a:ext cx="1883400" cy="72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/>
                <a:t>Point of unreliable data</a:t>
              </a:r>
              <a:endParaRPr b="1" sz="1800"/>
            </a:p>
          </p:txBody>
        </p:sp>
        <p:cxnSp>
          <p:nvCxnSpPr>
            <p:cNvPr id="171" name="Shape 171"/>
            <p:cNvCxnSpPr/>
            <p:nvPr/>
          </p:nvCxnSpPr>
          <p:spPr>
            <a:xfrm>
              <a:off x="10971600" y="3875950"/>
              <a:ext cx="10200" cy="2594100"/>
            </a:xfrm>
            <a:prstGeom prst="straightConnector1">
              <a:avLst/>
            </a:prstGeom>
            <a:noFill/>
            <a:ln cap="flat" cmpd="sng" w="38100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2" name="Shape 172"/>
          <p:cNvGrpSpPr/>
          <p:nvPr/>
        </p:nvGrpSpPr>
        <p:grpSpPr>
          <a:xfrm>
            <a:off x="11443250" y="3506275"/>
            <a:ext cx="1825200" cy="1302300"/>
            <a:chOff x="205075" y="3404275"/>
            <a:chExt cx="1825200" cy="1302300"/>
          </a:xfrm>
        </p:grpSpPr>
        <p:sp>
          <p:nvSpPr>
            <p:cNvPr id="173" name="Shape 173"/>
            <p:cNvSpPr txBox="1"/>
            <p:nvPr/>
          </p:nvSpPr>
          <p:spPr>
            <a:xfrm>
              <a:off x="205075" y="3404275"/>
              <a:ext cx="1825200" cy="13023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/>
                <a:t>Legend:</a:t>
              </a:r>
              <a:endParaRPr sz="1800"/>
            </a:p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/>
            </a:p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155CC"/>
                  </a:solidFill>
                </a:rPr>
                <a:t>Data</a:t>
              </a:r>
              <a:endParaRPr sz="1800">
                <a:solidFill>
                  <a:srgbClr val="1155CC"/>
                </a:solidFill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600">
                <a:solidFill>
                  <a:srgbClr val="1155CC"/>
                </a:solidFill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A4C2F4"/>
                  </a:solidFill>
                </a:rPr>
                <a:t>Trendline</a:t>
              </a:r>
              <a:endParaRPr sz="1800">
                <a:solidFill>
                  <a:srgbClr val="A4C2F4"/>
                </a:solidFill>
              </a:endParaRPr>
            </a:p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cxnSp>
          <p:nvCxnSpPr>
            <p:cNvPr id="174" name="Shape 174"/>
            <p:cNvCxnSpPr/>
            <p:nvPr/>
          </p:nvCxnSpPr>
          <p:spPr>
            <a:xfrm>
              <a:off x="1097175" y="3968225"/>
              <a:ext cx="481800" cy="0"/>
            </a:xfrm>
            <a:prstGeom prst="straightConnector1">
              <a:avLst/>
            </a:prstGeom>
            <a:noFill/>
            <a:ln cap="flat" cmpd="sng" w="38100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Shape 175"/>
            <p:cNvCxnSpPr/>
            <p:nvPr/>
          </p:nvCxnSpPr>
          <p:spPr>
            <a:xfrm>
              <a:off x="1352100" y="4376950"/>
              <a:ext cx="481800" cy="0"/>
            </a:xfrm>
            <a:prstGeom prst="straightConnector1">
              <a:avLst/>
            </a:prstGeom>
            <a:noFill/>
            <a:ln cap="flat" cmpd="sng" w="38100">
              <a:solidFill>
                <a:srgbClr val="A4C2F4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" type="body"/>
          </p:nvPr>
        </p:nvSpPr>
        <p:spPr>
          <a:xfrm>
            <a:off x="610626" y="1633220"/>
            <a:ext cx="12701100" cy="5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476250" lvl="0" marL="457200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SzPts val="3900"/>
              <a:buChar char="▪"/>
            </a:pPr>
            <a:r>
              <a:rPr lang="en-US" sz="3900"/>
              <a:t>Antenna orientation</a:t>
            </a:r>
            <a:endParaRPr sz="3900"/>
          </a:p>
          <a:p>
            <a:pPr indent="-4762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900"/>
              <a:buChar char="▪"/>
            </a:pPr>
            <a:r>
              <a:rPr lang="en-US" sz="3900"/>
              <a:t>Environment </a:t>
            </a:r>
            <a:endParaRPr sz="3900"/>
          </a:p>
          <a:p>
            <a:pPr indent="-4762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900"/>
              <a:buChar char="▪"/>
            </a:pPr>
            <a:r>
              <a:rPr lang="en-US" sz="3900"/>
              <a:t>Interference</a:t>
            </a:r>
            <a:r>
              <a:rPr lang="en-US" sz="3900"/>
              <a:t> from noise</a:t>
            </a:r>
            <a:endParaRPr sz="3900"/>
          </a:p>
        </p:txBody>
      </p:sp>
      <p:sp>
        <p:nvSpPr>
          <p:cNvPr id="182" name="Shape 182"/>
          <p:cNvSpPr txBox="1"/>
          <p:nvPr>
            <p:ph idx="2" type="body"/>
          </p:nvPr>
        </p:nvSpPr>
        <p:spPr>
          <a:xfrm>
            <a:off x="514326" y="183226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Factors Influencing Bluetooth Range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" type="body"/>
          </p:nvPr>
        </p:nvSpPr>
        <p:spPr>
          <a:xfrm>
            <a:off x="610625" y="1633225"/>
            <a:ext cx="9203400" cy="5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136" lvl="0" marL="457200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Drift handled by calibration</a:t>
            </a:r>
            <a:endParaRPr/>
          </a:p>
          <a:p>
            <a:pPr indent="-457136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Chose to use Gyro values for simplicity</a:t>
            </a:r>
            <a:endParaRPr/>
          </a:p>
          <a:p>
            <a:pPr indent="-457136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Additional gestures via gyro/accelerometer and buttons</a:t>
            </a:r>
            <a:endParaRPr/>
          </a:p>
          <a:p>
            <a:pPr indent="0" lvl="0" mar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 txBox="1"/>
          <p:nvPr>
            <p:ph idx="2" type="body"/>
          </p:nvPr>
        </p:nvSpPr>
        <p:spPr>
          <a:xfrm>
            <a:off x="593201" y="197801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Gyroscope &amp; Accelerometer (MPU-6050)</a:t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15790" l="22685" r="23016" t="12663"/>
          <a:stretch/>
        </p:blipFill>
        <p:spPr>
          <a:xfrm>
            <a:off x="10586800" y="1129100"/>
            <a:ext cx="2637600" cy="327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10412950" y="4335575"/>
            <a:ext cx="2985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Makerlab Electronics</a:t>
            </a: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9425" y="4826550"/>
            <a:ext cx="1772351" cy="177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10412950" y="6312325"/>
            <a:ext cx="2985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InvenSense, Inc.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610626" y="1633220"/>
            <a:ext cx="12701100" cy="5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136" lvl="0" marL="457200" rtl="0">
              <a:spcBef>
                <a:spcPts val="720"/>
              </a:spcBef>
              <a:spcAft>
                <a:spcPts val="0"/>
              </a:spcAft>
              <a:buSzPts val="3599"/>
              <a:buChar char="■"/>
            </a:pPr>
            <a:r>
              <a:rPr lang="en-US"/>
              <a:t>Remaps raw gyroscope values to DMX512 values</a:t>
            </a:r>
            <a:endParaRPr/>
          </a:p>
          <a:p>
            <a:pPr indent="-457136" lvl="0" marL="457200" rtl="0">
              <a:spcBef>
                <a:spcPts val="0"/>
              </a:spcBef>
              <a:spcAft>
                <a:spcPts val="0"/>
              </a:spcAft>
              <a:buSzPts val="3599"/>
              <a:buChar char="■"/>
            </a:pPr>
            <a:r>
              <a:rPr lang="en-US"/>
              <a:t>Gyroscope range: -180 to 180</a:t>
            </a:r>
            <a:endParaRPr/>
          </a:p>
          <a:p>
            <a:pPr indent="-457136" lvl="0" marL="457200">
              <a:spcBef>
                <a:spcPts val="0"/>
              </a:spcBef>
              <a:spcAft>
                <a:spcPts val="0"/>
              </a:spcAft>
              <a:buSzPts val="3599"/>
              <a:buChar char="■"/>
            </a:pPr>
            <a:r>
              <a:rPr lang="en-US"/>
              <a:t>DMX512 range: 0 to 255</a:t>
            </a:r>
            <a:endParaRPr/>
          </a:p>
        </p:txBody>
      </p:sp>
      <p:sp>
        <p:nvSpPr>
          <p:cNvPr id="200" name="Shape 200"/>
          <p:cNvSpPr txBox="1"/>
          <p:nvPr>
            <p:ph idx="2" type="body"/>
          </p:nvPr>
        </p:nvSpPr>
        <p:spPr>
          <a:xfrm>
            <a:off x="593201" y="151176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Calibration and Remap Calculation</a:t>
            </a:r>
            <a:endParaRPr/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275" y="4203738"/>
            <a:ext cx="962977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610626" y="1633220"/>
            <a:ext cx="12701100" cy="5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136" lvl="0" marL="457200" rtl="0">
              <a:spcBef>
                <a:spcPts val="72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Median pan value = 130</a:t>
            </a:r>
            <a:endParaRPr/>
          </a:p>
          <a:p>
            <a:pPr indent="-457136" lvl="0" marL="457200" rtl="0">
              <a:spcBef>
                <a:spcPts val="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Median tilt value = 36</a:t>
            </a:r>
            <a:endParaRPr/>
          </a:p>
          <a:p>
            <a:pPr indent="0" lvl="0" marL="0" rtl="0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57136" lvl="0" marL="457200">
              <a:spcBef>
                <a:spcPts val="72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Final pan &amp; tilt calculated using deltas </a:t>
            </a:r>
            <a:endParaRPr/>
          </a:p>
        </p:txBody>
      </p:sp>
      <p:sp>
        <p:nvSpPr>
          <p:cNvPr id="208" name="Shape 208"/>
          <p:cNvSpPr txBox="1"/>
          <p:nvPr>
            <p:ph idx="2" type="body"/>
          </p:nvPr>
        </p:nvSpPr>
        <p:spPr>
          <a:xfrm>
            <a:off x="593201" y="151176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Calibration and Remap Calculation</a:t>
            </a:r>
            <a:endParaRPr/>
          </a:p>
        </p:txBody>
      </p:sp>
      <p:pic>
        <p:nvPicPr>
          <p:cNvPr id="209" name="Shape 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425" y="3103000"/>
            <a:ext cx="7524750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6425" y="4388225"/>
            <a:ext cx="7524751" cy="1151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idx="1" type="body"/>
          </p:nvPr>
        </p:nvSpPr>
        <p:spPr>
          <a:xfrm>
            <a:off x="558251" y="1429070"/>
            <a:ext cx="12701100" cy="5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136" lvl="0" marL="457200" rtl="0">
              <a:spcBef>
                <a:spcPts val="720"/>
              </a:spcBef>
              <a:spcAft>
                <a:spcPts val="0"/>
              </a:spcAft>
              <a:buSzPts val="3599"/>
              <a:buChar char="■"/>
            </a:pPr>
            <a:r>
              <a:rPr lang="en-US"/>
              <a:t>Glove Unit draws 31mA</a:t>
            </a:r>
            <a:endParaRPr/>
          </a:p>
          <a:p>
            <a:pPr indent="0" lvl="0" marL="0" rtl="0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57136" lvl="0" marL="457200" rtl="0">
              <a:spcBef>
                <a:spcPts val="720"/>
              </a:spcBef>
              <a:spcAft>
                <a:spcPts val="0"/>
              </a:spcAft>
              <a:buSzPts val="3599"/>
              <a:buChar char="■"/>
            </a:pPr>
            <a:r>
              <a:rPr lang="en-US"/>
              <a:t>Standard 9V alkaline battery capacity is 565mAh</a:t>
            </a:r>
            <a:endParaRPr/>
          </a:p>
          <a:p>
            <a:pPr indent="0" lvl="0" marL="0" rtl="0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57136" lvl="0" marL="457200" rtl="0">
              <a:spcBef>
                <a:spcPts val="720"/>
              </a:spcBef>
              <a:spcAft>
                <a:spcPts val="0"/>
              </a:spcAft>
              <a:buSzPts val="3599"/>
              <a:buChar char="■"/>
            </a:pPr>
            <a:r>
              <a:rPr lang="en-US"/>
              <a:t>Expected life of battery is 15.49 hours</a:t>
            </a:r>
            <a:endParaRPr/>
          </a:p>
          <a:p>
            <a:pPr indent="0" lvl="0" marL="0" rtl="0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217" name="Shape 217"/>
          <p:cNvSpPr txBox="1"/>
          <p:nvPr>
            <p:ph idx="2" type="body"/>
          </p:nvPr>
        </p:nvSpPr>
        <p:spPr>
          <a:xfrm>
            <a:off x="593201" y="212376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Battery (9V)</a:t>
            </a:r>
            <a:endParaRPr/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125" y="5356800"/>
            <a:ext cx="12460249" cy="9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2" type="body"/>
          </p:nvPr>
        </p:nvSpPr>
        <p:spPr>
          <a:xfrm>
            <a:off x="593201" y="66551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Flex Sensor </a:t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00" y="1186975"/>
            <a:ext cx="7793826" cy="572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4925" y="1760100"/>
            <a:ext cx="4252174" cy="42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/>
        </p:nvSpPr>
        <p:spPr>
          <a:xfrm>
            <a:off x="9199325" y="6361700"/>
            <a:ext cx="2985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Sparkfun</a:t>
            </a:r>
            <a:endParaRPr/>
          </a:p>
        </p:txBody>
      </p:sp>
      <p:sp>
        <p:nvSpPr>
          <p:cNvPr id="228" name="Shape 228"/>
          <p:cNvSpPr/>
          <p:nvPr/>
        </p:nvSpPr>
        <p:spPr>
          <a:xfrm flipH="1" rot="10800000">
            <a:off x="2274825" y="4345550"/>
            <a:ext cx="291600" cy="1268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233A4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 txBox="1"/>
          <p:nvPr/>
        </p:nvSpPr>
        <p:spPr>
          <a:xfrm>
            <a:off x="1757025" y="3684438"/>
            <a:ext cx="13272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Cut-off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610626" y="1633220"/>
            <a:ext cx="12701100" cy="5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136" lvl="0" marL="457200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Runs ARMv7 Raspbian (based on Debian GNU/Linux)</a:t>
            </a:r>
            <a:endParaRPr/>
          </a:p>
          <a:p>
            <a:pPr indent="-457136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Processing power is &gt;= 900mHZ</a:t>
            </a:r>
            <a:endParaRPr/>
          </a:p>
          <a:p>
            <a:pPr indent="-457136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Component integration</a:t>
            </a:r>
            <a:endParaRPr/>
          </a:p>
          <a:p>
            <a:pPr indent="-425386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99"/>
              <a:buChar char="–"/>
            </a:pPr>
            <a:r>
              <a:rPr lang="en-US"/>
              <a:t>Pluggable Bluetooth</a:t>
            </a:r>
            <a:endParaRPr/>
          </a:p>
          <a:p>
            <a:pPr indent="-425386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99"/>
              <a:buChar char="–"/>
            </a:pPr>
            <a:r>
              <a:rPr lang="en-US"/>
              <a:t>DMX USB Adapter</a:t>
            </a:r>
            <a:endParaRPr/>
          </a:p>
        </p:txBody>
      </p:sp>
      <p:sp>
        <p:nvSpPr>
          <p:cNvPr id="236" name="Shape 236"/>
          <p:cNvSpPr txBox="1"/>
          <p:nvPr>
            <p:ph idx="2" type="body"/>
          </p:nvPr>
        </p:nvSpPr>
        <p:spPr>
          <a:xfrm>
            <a:off x="645576" y="241551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Functional Tests: Main Control Unit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610625" y="1633225"/>
            <a:ext cx="6359100" cy="5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136" lvl="0" marL="457200" rtl="0">
              <a:spcBef>
                <a:spcPts val="720"/>
              </a:spcBef>
              <a:spcAft>
                <a:spcPts val="0"/>
              </a:spcAft>
              <a:buSzPts val="3599"/>
              <a:buChar char="■"/>
            </a:pPr>
            <a:r>
              <a:rPr lang="en-US"/>
              <a:t>DMX512 protocol</a:t>
            </a:r>
            <a:endParaRPr/>
          </a:p>
          <a:p>
            <a:pPr indent="-425386" lvl="1" marL="914400" rtl="0">
              <a:spcBef>
                <a:spcPts val="0"/>
              </a:spcBef>
              <a:spcAft>
                <a:spcPts val="0"/>
              </a:spcAft>
              <a:buSzPts val="3099"/>
              <a:buChar char="■"/>
            </a:pPr>
            <a:r>
              <a:rPr lang="en-US"/>
              <a:t>Industry standard</a:t>
            </a:r>
            <a:endParaRPr/>
          </a:p>
          <a:p>
            <a:pPr indent="-425386" lvl="1" marL="914400" rtl="0">
              <a:spcBef>
                <a:spcPts val="0"/>
              </a:spcBef>
              <a:spcAft>
                <a:spcPts val="0"/>
              </a:spcAft>
              <a:buSzPts val="3099"/>
              <a:buChar char="■"/>
            </a:pPr>
            <a:r>
              <a:rPr lang="en-US"/>
              <a:t>Control infinite amount of universes</a:t>
            </a:r>
            <a:endParaRPr/>
          </a:p>
          <a:p>
            <a:pPr indent="-425386" lvl="1" marL="914400" rtl="0">
              <a:spcBef>
                <a:spcPts val="0"/>
              </a:spcBef>
              <a:spcAft>
                <a:spcPts val="0"/>
              </a:spcAft>
              <a:buSzPts val="3099"/>
              <a:buChar char="■"/>
            </a:pPr>
            <a:r>
              <a:rPr lang="en-US"/>
              <a:t>512 channels holding a value between 0 and 255</a:t>
            </a:r>
            <a:endParaRPr/>
          </a:p>
          <a:p>
            <a:pPr indent="0" lvl="0" marL="0">
              <a:spcBef>
                <a:spcPts val="72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/>
          </a:p>
        </p:txBody>
      </p:sp>
      <p:sp>
        <p:nvSpPr>
          <p:cNvPr id="243" name="Shape 243"/>
          <p:cNvSpPr txBox="1"/>
          <p:nvPr>
            <p:ph idx="2" type="body"/>
          </p:nvPr>
        </p:nvSpPr>
        <p:spPr>
          <a:xfrm>
            <a:off x="593201" y="197801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DMX512 Adapter and Lights</a:t>
            </a:r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8875" y="1391175"/>
            <a:ext cx="3574176" cy="357417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Shape 245"/>
          <p:cNvSpPr txBox="1"/>
          <p:nvPr/>
        </p:nvSpPr>
        <p:spPr>
          <a:xfrm>
            <a:off x="9297750" y="5030450"/>
            <a:ext cx="2985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B&amp;H Photo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" type="body"/>
          </p:nvPr>
        </p:nvSpPr>
        <p:spPr>
          <a:xfrm>
            <a:off x="575676" y="1344895"/>
            <a:ext cx="12701100" cy="5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136" lvl="0" marL="457200" rtl="0">
              <a:spcBef>
                <a:spcPts val="720"/>
              </a:spcBef>
              <a:spcAft>
                <a:spcPts val="0"/>
              </a:spcAft>
              <a:buSzPts val="3599"/>
              <a:buChar char="■"/>
            </a:pPr>
            <a:r>
              <a:rPr lang="en-US"/>
              <a:t>Direction of modern music concerts </a:t>
            </a:r>
            <a:endParaRPr/>
          </a:p>
          <a:p>
            <a:pPr indent="-457136" lvl="0" marL="457200" rtl="0">
              <a:spcBef>
                <a:spcPts val="0"/>
              </a:spcBef>
              <a:spcAft>
                <a:spcPts val="0"/>
              </a:spcAft>
              <a:buSzPts val="3599"/>
              <a:buChar char="■"/>
            </a:pPr>
            <a:r>
              <a:rPr lang="en-US"/>
              <a:t>One area untouched </a:t>
            </a:r>
            <a:endParaRPr/>
          </a:p>
          <a:p>
            <a:pPr indent="-425386" lvl="1" marL="914400" rtl="0">
              <a:spcBef>
                <a:spcPts val="0"/>
              </a:spcBef>
              <a:spcAft>
                <a:spcPts val="0"/>
              </a:spcAft>
              <a:buSzPts val="3099"/>
              <a:buChar char="-"/>
            </a:pPr>
            <a:r>
              <a:rPr lang="en-US"/>
              <a:t>Performer becomes the lighting designer </a:t>
            </a:r>
            <a:endParaRPr/>
          </a:p>
          <a:p>
            <a:pPr indent="0" lvl="0" marL="0" rtl="0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idx="2" type="body"/>
          </p:nvPr>
        </p:nvSpPr>
        <p:spPr>
          <a:xfrm>
            <a:off x="610626" y="226951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The Inspiration</a:t>
            </a:r>
            <a:endParaRPr/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713" y="3714220"/>
            <a:ext cx="5865774" cy="31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3175" y="3765175"/>
            <a:ext cx="5348550" cy="300856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0" y="5943600"/>
            <a:ext cx="1761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Laserworld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(Eric Prydz)</a:t>
            </a:r>
            <a:endParaRPr/>
          </a:p>
        </p:txBody>
      </p:sp>
      <p:sp>
        <p:nvSpPr>
          <p:cNvPr id="75" name="Shape 75"/>
          <p:cNvSpPr txBox="1"/>
          <p:nvPr/>
        </p:nvSpPr>
        <p:spPr>
          <a:xfrm>
            <a:off x="11353800" y="3152025"/>
            <a:ext cx="1761600" cy="5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RoadtoVR - HaptX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Shape 2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25" y="166102"/>
            <a:ext cx="9068129" cy="680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8498224" y="1928637"/>
            <a:ext cx="6543075" cy="327602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/>
          <p:nvPr/>
        </p:nvSpPr>
        <p:spPr>
          <a:xfrm rot="8376797">
            <a:off x="8879446" y="5240006"/>
            <a:ext cx="2893309" cy="848736"/>
          </a:xfrm>
          <a:prstGeom prst="arc">
            <a:avLst>
              <a:gd fmla="val 16200000" name="adj1"/>
              <a:gd fmla="val 290819" name="adj2"/>
            </a:avLst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/>
          <p:nvPr/>
        </p:nvSpPr>
        <p:spPr>
          <a:xfrm rot="-8232995">
            <a:off x="3847588" y="-978805"/>
            <a:ext cx="1102427" cy="3738160"/>
          </a:xfrm>
          <a:prstGeom prst="trapezoid">
            <a:avLst>
              <a:gd fmla="val 25000" name="adj"/>
            </a:avLst>
          </a:prstGeom>
          <a:solidFill>
            <a:srgbClr val="23EA40">
              <a:alpha val="4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/>
          <p:nvPr/>
        </p:nvSpPr>
        <p:spPr>
          <a:xfrm rot="9232037">
            <a:off x="5325032" y="-744175"/>
            <a:ext cx="1013504" cy="3070990"/>
          </a:xfrm>
          <a:prstGeom prst="trapezoid">
            <a:avLst>
              <a:gd fmla="val 25000" name="adj"/>
            </a:avLst>
          </a:prstGeom>
          <a:solidFill>
            <a:srgbClr val="23EA40">
              <a:alpha val="4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610626" y="1633220"/>
            <a:ext cx="12701100" cy="5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 txBox="1"/>
          <p:nvPr>
            <p:ph idx="2" type="body"/>
          </p:nvPr>
        </p:nvSpPr>
        <p:spPr>
          <a:xfrm>
            <a:off x="593201" y="256151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Four Main Challenges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610626" y="1633220"/>
            <a:ext cx="12701100" cy="5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136" lvl="0" marL="457200" rtl="0">
              <a:spcBef>
                <a:spcPts val="720"/>
              </a:spcBef>
              <a:spcAft>
                <a:spcPts val="0"/>
              </a:spcAft>
              <a:buSzPts val="3599"/>
              <a:buAutoNum type="arabicPeriod"/>
            </a:pPr>
            <a:r>
              <a:rPr b="1" lang="en-US"/>
              <a:t>Bluetooth Chip Selection</a:t>
            </a:r>
            <a:endParaRPr b="1"/>
          </a:p>
          <a:p>
            <a:pPr indent="0" lvl="0" marL="0" rtl="0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Shape 269"/>
          <p:cNvSpPr txBox="1"/>
          <p:nvPr>
            <p:ph idx="2" type="body"/>
          </p:nvPr>
        </p:nvSpPr>
        <p:spPr>
          <a:xfrm>
            <a:off x="593201" y="256151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Four Main Challenges</a:t>
            </a:r>
            <a:endParaRPr/>
          </a:p>
          <a:p>
            <a:pPr indent="0" lvl="0" marL="0"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body"/>
          </p:nvPr>
        </p:nvSpPr>
        <p:spPr>
          <a:xfrm>
            <a:off x="187725" y="1429075"/>
            <a:ext cx="10151100" cy="20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▪"/>
            </a:pPr>
            <a:r>
              <a:rPr lang="en-US" sz="3000"/>
              <a:t>Bluetooth 2.0 (Classic) [HC-05]</a:t>
            </a:r>
            <a:endParaRPr sz="3000"/>
          </a:p>
          <a:p>
            <a:pPr indent="-419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–"/>
            </a:pPr>
            <a:r>
              <a:rPr lang="en-US" sz="3000"/>
              <a:t>Easier to program for both Glove &amp; Main Control Unit</a:t>
            </a:r>
            <a:endParaRPr sz="3000"/>
          </a:p>
          <a:p>
            <a:pPr indent="-4191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–"/>
            </a:pPr>
            <a:r>
              <a:rPr lang="en-US" sz="3000"/>
              <a:t>Power hungry</a:t>
            </a:r>
            <a:endParaRPr sz="3000"/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76" name="Shape 276"/>
          <p:cNvSpPr txBox="1"/>
          <p:nvPr>
            <p:ph idx="2" type="body"/>
          </p:nvPr>
        </p:nvSpPr>
        <p:spPr>
          <a:xfrm>
            <a:off x="441401" y="212401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Bluetooth 2.0 vs Bluetooth 4.0</a:t>
            </a:r>
            <a:endParaRPr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6150" y="510375"/>
            <a:ext cx="2843550" cy="284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>
            <a:off x="10415275" y="3110975"/>
            <a:ext cx="29853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Rosetta Electronics</a:t>
            </a:r>
            <a:endParaRPr/>
          </a:p>
        </p:txBody>
      </p:sp>
      <p:grpSp>
        <p:nvGrpSpPr>
          <p:cNvPr id="279" name="Shape 279"/>
          <p:cNvGrpSpPr/>
          <p:nvPr/>
        </p:nvGrpSpPr>
        <p:grpSpPr>
          <a:xfrm>
            <a:off x="163275" y="3500725"/>
            <a:ext cx="13237300" cy="3387000"/>
            <a:chOff x="163275" y="3576925"/>
            <a:chExt cx="13237300" cy="3387000"/>
          </a:xfrm>
        </p:grpSpPr>
        <p:pic>
          <p:nvPicPr>
            <p:cNvPr id="280" name="Shape 280"/>
            <p:cNvPicPr preferRelativeResize="0"/>
            <p:nvPr/>
          </p:nvPicPr>
          <p:blipFill rotWithShape="1">
            <a:blip r:embed="rId4">
              <a:alphaModFix/>
            </a:blip>
            <a:srcRect b="11618" l="5893" r="40959" t="11487"/>
            <a:stretch/>
          </p:blipFill>
          <p:spPr>
            <a:xfrm>
              <a:off x="10566950" y="3776800"/>
              <a:ext cx="2681949" cy="2909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Shape 281"/>
            <p:cNvSpPr txBox="1"/>
            <p:nvPr/>
          </p:nvSpPr>
          <p:spPr>
            <a:xfrm>
              <a:off x="10415275" y="6560425"/>
              <a:ext cx="2985300" cy="403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Source: Adafruit Industries</a:t>
              </a:r>
              <a:endParaRPr/>
            </a:p>
          </p:txBody>
        </p:sp>
        <p:sp>
          <p:nvSpPr>
            <p:cNvPr id="282" name="Shape 282"/>
            <p:cNvSpPr txBox="1"/>
            <p:nvPr/>
          </p:nvSpPr>
          <p:spPr>
            <a:xfrm>
              <a:off x="163275" y="3576925"/>
              <a:ext cx="10200000" cy="31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419100" lvl="0" marL="457200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294B"/>
                </a:buClr>
                <a:buSzPts val="3000"/>
                <a:buFont typeface="Noto Sans Symbols"/>
                <a:buChar char="▪"/>
              </a:pPr>
              <a:r>
                <a:rPr lang="en-US" sz="3000">
                  <a:solidFill>
                    <a:srgbClr val="13294B"/>
                  </a:solidFill>
                </a:rPr>
                <a:t>Bluetooth 4.0 (Low Energy) [nRF80001]</a:t>
              </a:r>
              <a:endParaRPr sz="3000">
                <a:solidFill>
                  <a:srgbClr val="13294B"/>
                </a:solidFill>
              </a:endParaRPr>
            </a:p>
            <a:p>
              <a:pPr indent="-419100" lvl="1" marL="9144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294B"/>
                </a:buClr>
                <a:buSzPts val="3000"/>
                <a:buChar char="–"/>
              </a:pPr>
              <a:r>
                <a:rPr lang="en-US" sz="3000">
                  <a:solidFill>
                    <a:srgbClr val="13294B"/>
                  </a:solidFill>
                </a:rPr>
                <a:t>Generic Attribute Profile (GATT) is more difficult to code</a:t>
              </a:r>
              <a:endParaRPr sz="3000">
                <a:solidFill>
                  <a:srgbClr val="13294B"/>
                </a:solidFill>
              </a:endParaRPr>
            </a:p>
            <a:p>
              <a:pPr indent="-419100" lvl="1" marL="9144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294B"/>
                </a:buClr>
                <a:buSzPts val="3000"/>
                <a:buChar char="–"/>
              </a:pPr>
              <a:r>
                <a:rPr lang="en-US" sz="3000">
                  <a:solidFill>
                    <a:srgbClr val="13294B"/>
                  </a:solidFill>
                </a:rPr>
                <a:t>Reduced power consumption</a:t>
              </a:r>
              <a:endParaRPr sz="3000">
                <a:solidFill>
                  <a:srgbClr val="13294B"/>
                </a:solidFill>
              </a:endParaRPr>
            </a:p>
            <a:p>
              <a:pPr indent="-419100" lvl="1" marL="9144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294B"/>
                </a:buClr>
                <a:buSzPts val="3000"/>
                <a:buChar char="–"/>
              </a:pPr>
              <a:r>
                <a:rPr lang="en-US" sz="3000">
                  <a:solidFill>
                    <a:srgbClr val="13294B"/>
                  </a:solidFill>
                </a:rPr>
                <a:t>Similar or equal range to Classic</a:t>
              </a:r>
              <a:endParaRPr sz="3000">
                <a:solidFill>
                  <a:srgbClr val="13294B"/>
                </a:solidFill>
              </a:endParaRPr>
            </a:p>
            <a:p>
              <a:pPr indent="-419100" lvl="1" marL="914400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294B"/>
                </a:buClr>
                <a:buSzPts val="3000"/>
                <a:buChar char="–"/>
              </a:pPr>
              <a:r>
                <a:rPr lang="en-US" sz="3000">
                  <a:solidFill>
                    <a:srgbClr val="13294B"/>
                  </a:solidFill>
                </a:rPr>
                <a:t>AES Encryption</a:t>
              </a:r>
              <a:endParaRPr sz="3000">
                <a:solidFill>
                  <a:srgbClr val="13294B"/>
                </a:solidFill>
              </a:endParaRPr>
            </a:p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610626" y="1633220"/>
            <a:ext cx="12701100" cy="5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136" lvl="0" marL="457200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SzPts val="3599"/>
              <a:buAutoNum type="arabicPeriod"/>
            </a:pPr>
            <a:r>
              <a:rPr lang="en-US"/>
              <a:t>Bluetooth Chip Selection</a:t>
            </a:r>
            <a:endParaRPr/>
          </a:p>
          <a:p>
            <a:pPr indent="-457136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3599"/>
              <a:buAutoNum type="arabicPeriod"/>
            </a:pPr>
            <a:r>
              <a:rPr b="1" lang="en-US"/>
              <a:t>Lack of Libraries</a:t>
            </a:r>
            <a:endParaRPr b="1"/>
          </a:p>
        </p:txBody>
      </p:sp>
      <p:sp>
        <p:nvSpPr>
          <p:cNvPr id="289" name="Shape 289"/>
          <p:cNvSpPr txBox="1"/>
          <p:nvPr>
            <p:ph idx="2" type="body"/>
          </p:nvPr>
        </p:nvSpPr>
        <p:spPr>
          <a:xfrm>
            <a:off x="593201" y="256151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Four Main Challenges</a:t>
            </a:r>
            <a:endParaRPr/>
          </a:p>
          <a:p>
            <a:pPr indent="0" lvl="0" marL="0" rtl="0"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body"/>
          </p:nvPr>
        </p:nvSpPr>
        <p:spPr>
          <a:xfrm>
            <a:off x="610626" y="1633220"/>
            <a:ext cx="12701100" cy="5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136" lvl="0" marL="457200" rtl="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Very few DMX-512 USB Driver options</a:t>
            </a:r>
            <a:endParaRPr/>
          </a:p>
          <a:p>
            <a:pPr indent="-457136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Even fewer APIs</a:t>
            </a:r>
            <a:endParaRPr/>
          </a:p>
          <a:p>
            <a:pPr indent="-425386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99"/>
              <a:buChar char="–"/>
            </a:pPr>
            <a:r>
              <a:rPr lang="en-US"/>
              <a:t>Open Lighting Architecture (OLA) Python API</a:t>
            </a:r>
            <a:endParaRPr/>
          </a:p>
          <a:p>
            <a:pPr indent="-4000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/>
              <a:t>Little to no documentation</a:t>
            </a:r>
            <a:endParaRPr/>
          </a:p>
          <a:p>
            <a:pPr indent="-4000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•"/>
            </a:pPr>
            <a:r>
              <a:rPr lang="en-US"/>
              <a:t>Open-source</a:t>
            </a:r>
            <a:endParaRPr/>
          </a:p>
          <a:p>
            <a:pPr indent="-457136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Variety of Bluetooth libraries</a:t>
            </a:r>
            <a:endParaRPr/>
          </a:p>
          <a:p>
            <a:pPr indent="-425386" lvl="1" marL="9144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99"/>
              <a:buChar char="–"/>
            </a:pPr>
            <a:r>
              <a:rPr lang="en-US"/>
              <a:t>Limited selection of BLE for Python</a:t>
            </a:r>
            <a:endParaRPr/>
          </a:p>
        </p:txBody>
      </p:sp>
      <p:sp>
        <p:nvSpPr>
          <p:cNvPr id="296" name="Shape 296"/>
          <p:cNvSpPr txBox="1"/>
          <p:nvPr>
            <p:ph idx="2" type="body"/>
          </p:nvPr>
        </p:nvSpPr>
        <p:spPr>
          <a:xfrm>
            <a:off x="593201" y="314476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Lack of Libraries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idx="1" type="body"/>
          </p:nvPr>
        </p:nvSpPr>
        <p:spPr>
          <a:xfrm>
            <a:off x="610626" y="1633220"/>
            <a:ext cx="12701100" cy="5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136" lvl="0" marL="457200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SzPts val="3599"/>
              <a:buAutoNum type="arabicPeriod"/>
            </a:pPr>
            <a:r>
              <a:rPr lang="en-US"/>
              <a:t>Bluetooth Chip Selection</a:t>
            </a:r>
            <a:endParaRPr sz="600"/>
          </a:p>
          <a:p>
            <a:pPr indent="-457136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99"/>
              <a:buAutoNum type="arabicPeriod"/>
            </a:pPr>
            <a:r>
              <a:rPr lang="en-US"/>
              <a:t>Lack of Libraries</a:t>
            </a:r>
            <a:endParaRPr/>
          </a:p>
          <a:p>
            <a:pPr indent="-457136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99"/>
              <a:buAutoNum type="alphaLcPeriod"/>
            </a:pPr>
            <a:r>
              <a:rPr lang="en-US" sz="3599"/>
              <a:t>DMX-512 USB Driver in Python</a:t>
            </a:r>
            <a:endParaRPr sz="3599"/>
          </a:p>
          <a:p>
            <a:pPr indent="-457136" lvl="1" marL="914400" rtl="0">
              <a:spcBef>
                <a:spcPts val="0"/>
              </a:spcBef>
              <a:spcAft>
                <a:spcPts val="0"/>
              </a:spcAft>
              <a:buSzPts val="3599"/>
              <a:buAutoNum type="alphaLcPeriod"/>
            </a:pPr>
            <a:r>
              <a:rPr lang="en-US" sz="3599"/>
              <a:t>BTLE in Python</a:t>
            </a:r>
            <a:endParaRPr sz="3599"/>
          </a:p>
          <a:p>
            <a:pPr indent="0" lvl="0" marL="0" rtl="0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457136" lvl="0" marL="457200" rtl="0">
              <a:spcBef>
                <a:spcPts val="720"/>
              </a:spcBef>
              <a:spcAft>
                <a:spcPts val="0"/>
              </a:spcAft>
              <a:buSzPts val="3599"/>
              <a:buAutoNum type="arabicPeriod"/>
            </a:pPr>
            <a:r>
              <a:rPr b="1" lang="en-US"/>
              <a:t>PCB Complications</a:t>
            </a:r>
            <a:endParaRPr b="1"/>
          </a:p>
          <a:p>
            <a:pPr indent="0" lvl="0" marL="0" rtl="0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Shape 303"/>
          <p:cNvSpPr txBox="1"/>
          <p:nvPr>
            <p:ph idx="2" type="body"/>
          </p:nvPr>
        </p:nvSpPr>
        <p:spPr>
          <a:xfrm>
            <a:off x="593201" y="256151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Four Main Challenges</a:t>
            </a:r>
            <a:endParaRPr/>
          </a:p>
          <a:p>
            <a:pPr indent="0" lvl="0" marL="0" rtl="0"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idx="2" type="body"/>
          </p:nvPr>
        </p:nvSpPr>
        <p:spPr>
          <a:xfrm>
            <a:off x="593201" y="164626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PCB Complications</a:t>
            </a:r>
            <a:endParaRPr/>
          </a:p>
        </p:txBody>
      </p:sp>
      <p:pic>
        <p:nvPicPr>
          <p:cNvPr id="310" name="Shape 310"/>
          <p:cNvPicPr preferRelativeResize="0"/>
          <p:nvPr/>
        </p:nvPicPr>
        <p:blipFill rotWithShape="1">
          <a:blip r:embed="rId3">
            <a:alphaModFix/>
          </a:blip>
          <a:srcRect b="32004" l="14709" r="16778" t="26247"/>
          <a:stretch/>
        </p:blipFill>
        <p:spPr>
          <a:xfrm>
            <a:off x="3244476" y="1137687"/>
            <a:ext cx="7328649" cy="5954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Shape 311"/>
          <p:cNvGrpSpPr/>
          <p:nvPr/>
        </p:nvGrpSpPr>
        <p:grpSpPr>
          <a:xfrm>
            <a:off x="3975364" y="1437743"/>
            <a:ext cx="9317736" cy="4350022"/>
            <a:chOff x="3975364" y="1437743"/>
            <a:chExt cx="9317736" cy="4350022"/>
          </a:xfrm>
        </p:grpSpPr>
        <p:grpSp>
          <p:nvGrpSpPr>
            <p:cNvPr id="312" name="Shape 312"/>
            <p:cNvGrpSpPr/>
            <p:nvPr/>
          </p:nvGrpSpPr>
          <p:grpSpPr>
            <a:xfrm>
              <a:off x="8829571" y="1598840"/>
              <a:ext cx="4463529" cy="4188925"/>
              <a:chOff x="8829571" y="1598840"/>
              <a:chExt cx="4463529" cy="4188925"/>
            </a:xfrm>
          </p:grpSpPr>
          <p:sp>
            <p:nvSpPr>
              <p:cNvPr id="313" name="Shape 313"/>
              <p:cNvSpPr/>
              <p:nvPr/>
            </p:nvSpPr>
            <p:spPr>
              <a:xfrm rot="948714">
                <a:off x="9655131" y="4504739"/>
                <a:ext cx="1963080" cy="1035152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Shape 314"/>
              <p:cNvSpPr/>
              <p:nvPr/>
            </p:nvSpPr>
            <p:spPr>
              <a:xfrm rot="948714">
                <a:off x="8933431" y="1846714"/>
                <a:ext cx="1963080" cy="1035152"/>
              </a:xfrm>
              <a:prstGeom prst="leftArrow">
                <a:avLst>
                  <a:gd fmla="val 50000" name="adj1"/>
                  <a:gd fmla="val 50000" name="adj2"/>
                </a:avLst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Shape 315"/>
              <p:cNvSpPr txBox="1"/>
              <p:nvPr/>
            </p:nvSpPr>
            <p:spPr>
              <a:xfrm>
                <a:off x="10340800" y="3005400"/>
                <a:ext cx="2952300" cy="1761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600"/>
                  <a:t>Jumper wires to fix errors</a:t>
                </a:r>
                <a:endParaRPr b="1" sz="3600"/>
              </a:p>
            </p:txBody>
          </p:sp>
        </p:grpSp>
        <p:sp>
          <p:nvSpPr>
            <p:cNvPr id="316" name="Shape 316"/>
            <p:cNvSpPr/>
            <p:nvPr/>
          </p:nvSpPr>
          <p:spPr>
            <a:xfrm rot="10269918">
              <a:off x="4043218" y="1582350"/>
              <a:ext cx="1963091" cy="1034986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>
            <p:ph idx="2" type="body"/>
          </p:nvPr>
        </p:nvSpPr>
        <p:spPr>
          <a:xfrm>
            <a:off x="593201" y="164626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PCB Complications</a:t>
            </a:r>
            <a:endParaRPr/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3">
            <a:alphaModFix/>
          </a:blip>
          <a:srcRect b="36739" l="26085" r="25109" t="35043"/>
          <a:stretch/>
        </p:blipFill>
        <p:spPr>
          <a:xfrm>
            <a:off x="3121138" y="1118525"/>
            <a:ext cx="7575324" cy="584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idx="1" type="body"/>
          </p:nvPr>
        </p:nvSpPr>
        <p:spPr>
          <a:xfrm>
            <a:off x="610626" y="1633220"/>
            <a:ext cx="12701100" cy="5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136" lvl="0" marL="457200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SzPts val="3599"/>
              <a:buAutoNum type="arabicPeriod"/>
            </a:pPr>
            <a:r>
              <a:rPr lang="en-US"/>
              <a:t>Bluetooth Chip Selection</a:t>
            </a:r>
            <a:endParaRPr sz="600"/>
          </a:p>
          <a:p>
            <a:pPr indent="-457136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99"/>
              <a:buAutoNum type="arabicPeriod"/>
            </a:pPr>
            <a:r>
              <a:rPr lang="en-US"/>
              <a:t>Lack of Libraries</a:t>
            </a:r>
            <a:endParaRPr/>
          </a:p>
          <a:p>
            <a:pPr indent="-457136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99"/>
              <a:buAutoNum type="alphaLcPeriod"/>
            </a:pPr>
            <a:r>
              <a:rPr lang="en-US" sz="3599"/>
              <a:t>DMX-512 USB Driver in Python</a:t>
            </a:r>
            <a:endParaRPr sz="3599"/>
          </a:p>
          <a:p>
            <a:pPr indent="-457136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99"/>
              <a:buAutoNum type="alphaLcPeriod"/>
            </a:pPr>
            <a:r>
              <a:rPr lang="en-US" sz="3599"/>
              <a:t>BTLE in Python </a:t>
            </a:r>
            <a:endParaRPr sz="3599"/>
          </a:p>
          <a:p>
            <a:pPr indent="0" lvl="0" marL="0" rtl="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457136" lvl="0" marL="457200" rtl="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SzPts val="3599"/>
              <a:buAutoNum type="arabicPeriod"/>
            </a:pPr>
            <a:r>
              <a:rPr lang="en-US"/>
              <a:t>PCB Complications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-457136" lvl="0" marL="457200" rtl="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SzPts val="3599"/>
              <a:buAutoNum type="arabicPeriod"/>
            </a:pPr>
            <a:r>
              <a:rPr b="1" lang="en-US"/>
              <a:t>SRAM Limitations</a:t>
            </a:r>
            <a:endParaRPr b="1"/>
          </a:p>
        </p:txBody>
      </p:sp>
      <p:sp>
        <p:nvSpPr>
          <p:cNvPr id="330" name="Shape 330"/>
          <p:cNvSpPr txBox="1"/>
          <p:nvPr>
            <p:ph idx="2" type="body"/>
          </p:nvPr>
        </p:nvSpPr>
        <p:spPr>
          <a:xfrm>
            <a:off x="593201" y="256151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Four Main Challenges</a:t>
            </a:r>
            <a:endParaRPr/>
          </a:p>
          <a:p>
            <a:pPr indent="0" lvl="0" marL="0" rtl="0"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" type="body"/>
          </p:nvPr>
        </p:nvSpPr>
        <p:spPr>
          <a:xfrm>
            <a:off x="558288" y="1344933"/>
            <a:ext cx="12701100" cy="50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Char char="■"/>
            </a:pP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Wirelessly control moving head lights with gestures, up to 30 feet from lights.</a:t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Char char="■"/>
            </a:pP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Select none, one, or up to two lights.</a:t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000"/>
              <a:buFont typeface="Calibri"/>
              <a:buChar char="■"/>
            </a:pPr>
            <a:r>
              <a:rPr lang="en-US" sz="3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rPr>
              <a:t>Distinguish between arbitrary movements and control movements.</a:t>
            </a:r>
            <a:endParaRPr sz="3000">
              <a:solidFill>
                <a:srgbClr val="13294B"/>
              </a:solidFill>
            </a:endParaRPr>
          </a:p>
          <a:p>
            <a:pPr indent="-153458" lvl="0" marL="381995" marR="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3599"/>
              <a:buFont typeface="Noto Sans Symbols"/>
              <a:buNone/>
            </a:pPr>
            <a:r>
              <a:t/>
            </a:r>
            <a:endParaRPr sz="3000">
              <a:solidFill>
                <a:srgbClr val="13294B"/>
              </a:solidFill>
            </a:endParaRPr>
          </a:p>
        </p:txBody>
      </p:sp>
      <p:sp>
        <p:nvSpPr>
          <p:cNvPr id="81" name="Shape 81"/>
          <p:cNvSpPr txBox="1"/>
          <p:nvPr>
            <p:ph idx="2" type="body"/>
          </p:nvPr>
        </p:nvSpPr>
        <p:spPr>
          <a:xfrm>
            <a:off x="593176" y="168626"/>
            <a:ext cx="126312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4800"/>
              <a:buFont typeface="Arial"/>
              <a:buNone/>
            </a:pPr>
            <a:r>
              <a:rPr lang="en-US"/>
              <a:t>High Level Requirements:</a:t>
            </a:r>
            <a:endParaRPr b="1" i="0" sz="4800" u="none" cap="none" strike="noStrike">
              <a:solidFill>
                <a:srgbClr val="13294B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6550" y="4006450"/>
            <a:ext cx="2743475" cy="27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6284750" y="6715750"/>
            <a:ext cx="20001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B&amp;H Photo</a:t>
            </a:r>
            <a:endParaRPr/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380788" y="4006450"/>
            <a:ext cx="2743475" cy="27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>
            <p:ph idx="1" type="body"/>
          </p:nvPr>
        </p:nvSpPr>
        <p:spPr>
          <a:xfrm>
            <a:off x="610625" y="1633225"/>
            <a:ext cx="7920000" cy="5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136" lvl="0" marL="457200" rtl="0">
              <a:spcBef>
                <a:spcPts val="72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32KB of flash memory</a:t>
            </a:r>
            <a:endParaRPr/>
          </a:p>
          <a:p>
            <a:pPr indent="-425386" lvl="1" marL="914400" rtl="0">
              <a:spcBef>
                <a:spcPts val="0"/>
              </a:spcBef>
              <a:spcAft>
                <a:spcPts val="0"/>
              </a:spcAft>
              <a:buSzPts val="3099"/>
              <a:buChar char="–"/>
            </a:pPr>
            <a:r>
              <a:rPr lang="en-US"/>
              <a:t>Programs consumes 23KB (70%)</a:t>
            </a:r>
            <a:endParaRPr/>
          </a:p>
          <a:p>
            <a:pPr indent="0" lvl="0" marL="0" rtl="0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57136" lvl="0" marL="457200" rtl="0">
              <a:spcBef>
                <a:spcPts val="72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2KB of SRAM</a:t>
            </a:r>
            <a:endParaRPr/>
          </a:p>
          <a:p>
            <a:pPr indent="-425386" lvl="1" marL="914400" rtl="0">
              <a:spcBef>
                <a:spcPts val="0"/>
              </a:spcBef>
              <a:spcAft>
                <a:spcPts val="0"/>
              </a:spcAft>
              <a:buSzPts val="3099"/>
              <a:buChar char="–"/>
            </a:pPr>
            <a:r>
              <a:rPr lang="en-US"/>
              <a:t>Heap consumes 1.58KB </a:t>
            </a:r>
            <a:endParaRPr/>
          </a:p>
          <a:p>
            <a:pPr indent="457200" lvl="0" marL="457200" rtl="0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3000"/>
              <a:t>(76% of SRAM)</a:t>
            </a:r>
            <a:endParaRPr sz="3000"/>
          </a:p>
          <a:p>
            <a:pPr indent="-425386" lvl="1" marL="914400">
              <a:spcBef>
                <a:spcPts val="620"/>
              </a:spcBef>
              <a:spcAft>
                <a:spcPts val="0"/>
              </a:spcAft>
              <a:buSzPts val="3099"/>
              <a:buChar char="–"/>
            </a:pPr>
            <a:r>
              <a:rPr lang="en-US"/>
              <a:t>Stack overflow</a:t>
            </a:r>
            <a:endParaRPr/>
          </a:p>
        </p:txBody>
      </p:sp>
      <p:sp>
        <p:nvSpPr>
          <p:cNvPr id="337" name="Shape 337"/>
          <p:cNvSpPr txBox="1"/>
          <p:nvPr>
            <p:ph idx="2" type="body"/>
          </p:nvPr>
        </p:nvSpPr>
        <p:spPr>
          <a:xfrm>
            <a:off x="610626" y="635276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SRAM Limitations</a:t>
            </a:r>
            <a:endParaRPr/>
          </a:p>
        </p:txBody>
      </p:sp>
      <p:sp>
        <p:nvSpPr>
          <p:cNvPr id="338" name="Shape 338"/>
          <p:cNvSpPr txBox="1"/>
          <p:nvPr/>
        </p:nvSpPr>
        <p:spPr>
          <a:xfrm>
            <a:off x="8530625" y="2624825"/>
            <a:ext cx="5001900" cy="22311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800">
                <a:solidFill>
                  <a:srgbClr val="13294B"/>
                </a:solidFill>
                <a:latin typeface="Courier New"/>
                <a:ea typeface="Courier New"/>
                <a:cs typeface="Courier New"/>
                <a:sym typeface="Courier New"/>
              </a:rPr>
              <a:t>Warning:</a:t>
            </a:r>
            <a:endParaRPr b="1" sz="2800">
              <a:solidFill>
                <a:srgbClr val="13294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spcBef>
                <a:spcPts val="72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Low memory available, stability problems may occur.</a:t>
            </a:r>
            <a:endParaRPr b="1" sz="2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idx="1" type="body"/>
          </p:nvPr>
        </p:nvSpPr>
        <p:spPr>
          <a:xfrm>
            <a:off x="610626" y="1633220"/>
            <a:ext cx="12701100" cy="5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136" lvl="0" marL="457200" rtl="0">
              <a:spcBef>
                <a:spcPts val="72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Shrink size of Glove Unit PCB</a:t>
            </a:r>
            <a:endParaRPr/>
          </a:p>
          <a:p>
            <a:pPr indent="0" lvl="0" marL="0" rtl="0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457136" lvl="0" marL="457200" rtl="0">
              <a:spcBef>
                <a:spcPts val="72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Reduce wires from Button Unit to Glove Unit</a:t>
            </a:r>
            <a:endParaRPr/>
          </a:p>
          <a:p>
            <a:pPr indent="0" lvl="0" marL="0" rtl="0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457136" lvl="0" marL="457200" rtl="0">
              <a:spcBef>
                <a:spcPts val="72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Use a more powerful Microcontroller</a:t>
            </a:r>
            <a:endParaRPr/>
          </a:p>
          <a:p>
            <a:pPr indent="0" lvl="0" marL="0" rtl="0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457136" lvl="0" marL="457200">
              <a:spcBef>
                <a:spcPts val="72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Add more lights and more features</a:t>
            </a:r>
            <a:endParaRPr/>
          </a:p>
        </p:txBody>
      </p:sp>
      <p:sp>
        <p:nvSpPr>
          <p:cNvPr id="345" name="Shape 345"/>
          <p:cNvSpPr txBox="1"/>
          <p:nvPr>
            <p:ph idx="2" type="body"/>
          </p:nvPr>
        </p:nvSpPr>
        <p:spPr>
          <a:xfrm>
            <a:off x="593201" y="285301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Going Forward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/>
          <p:nvPr>
            <p:ph idx="1" type="body"/>
          </p:nvPr>
        </p:nvSpPr>
        <p:spPr>
          <a:xfrm>
            <a:off x="610626" y="1633220"/>
            <a:ext cx="12701100" cy="5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63486" lvl="0" marL="457200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SzPts val="3699"/>
              <a:buChar char="▪"/>
            </a:pPr>
            <a:r>
              <a:rPr lang="en-US" sz="3699"/>
              <a:t>Smart glasses unit</a:t>
            </a:r>
            <a:endParaRPr sz="3699"/>
          </a:p>
          <a:p>
            <a:pPr indent="0" lvl="0" marL="0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463486" lvl="0" marL="457200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SzPts val="3699"/>
              <a:buChar char="▪"/>
            </a:pPr>
            <a:r>
              <a:rPr lang="en-US" sz="3699"/>
              <a:t>More responsive lights</a:t>
            </a:r>
            <a:endParaRPr sz="3699"/>
          </a:p>
          <a:p>
            <a:pPr indent="0" lvl="0" marL="0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463486" lvl="0" marL="457200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SzPts val="3699"/>
              <a:buChar char="▪"/>
            </a:pPr>
            <a:r>
              <a:rPr lang="en-US" sz="3699"/>
              <a:t>Added gestures</a:t>
            </a:r>
            <a:endParaRPr sz="3699"/>
          </a:p>
        </p:txBody>
      </p:sp>
      <p:sp>
        <p:nvSpPr>
          <p:cNvPr id="352" name="Shape 352"/>
          <p:cNvSpPr txBox="1"/>
          <p:nvPr>
            <p:ph idx="2" type="body"/>
          </p:nvPr>
        </p:nvSpPr>
        <p:spPr>
          <a:xfrm>
            <a:off x="593201" y="285301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Going Forward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idx="2" type="body"/>
          </p:nvPr>
        </p:nvSpPr>
        <p:spPr>
          <a:xfrm>
            <a:off x="593201" y="3089436"/>
            <a:ext cx="12631200" cy="7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720"/>
              </a:spcBef>
              <a:spcAft>
                <a:spcPts val="0"/>
              </a:spcAft>
              <a:buNone/>
            </a:pPr>
            <a:r>
              <a:rPr lang="en-US" sz="7200"/>
              <a:t>Questions?</a:t>
            </a:r>
            <a:endParaRPr sz="7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0" y="0"/>
            <a:ext cx="13817700" cy="7906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62" y="114187"/>
            <a:ext cx="13630676" cy="754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2" type="body"/>
          </p:nvPr>
        </p:nvSpPr>
        <p:spPr>
          <a:xfrm>
            <a:off x="593201" y="154051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System Overview</a:t>
            </a:r>
            <a:endParaRPr/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625" y="1374605"/>
            <a:ext cx="12701101" cy="5064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95929" y="-2874138"/>
            <a:ext cx="6425752" cy="12649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Shape 103"/>
          <p:cNvGrpSpPr/>
          <p:nvPr/>
        </p:nvGrpSpPr>
        <p:grpSpPr>
          <a:xfrm>
            <a:off x="5351900" y="309275"/>
            <a:ext cx="1667400" cy="1223675"/>
            <a:chOff x="5351900" y="309275"/>
            <a:chExt cx="1667400" cy="1223675"/>
          </a:xfrm>
        </p:grpSpPr>
        <p:sp>
          <p:nvSpPr>
            <p:cNvPr id="104" name="Shape 104"/>
            <p:cNvSpPr/>
            <p:nvPr/>
          </p:nvSpPr>
          <p:spPr>
            <a:xfrm>
              <a:off x="5930150" y="927850"/>
              <a:ext cx="510900" cy="6051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5" name="Shape 105"/>
            <p:cNvSpPr txBox="1"/>
            <p:nvPr/>
          </p:nvSpPr>
          <p:spPr>
            <a:xfrm>
              <a:off x="5351900" y="309275"/>
              <a:ext cx="16674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latin typeface="Arial Narrow"/>
                  <a:ea typeface="Arial Narrow"/>
                  <a:cs typeface="Arial Narrow"/>
                  <a:sym typeface="Arial Narrow"/>
                </a:rPr>
                <a:t>Battery</a:t>
              </a:r>
              <a:endParaRPr b="1" sz="300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grpSp>
        <p:nvGrpSpPr>
          <p:cNvPr id="106" name="Shape 106"/>
          <p:cNvGrpSpPr/>
          <p:nvPr/>
        </p:nvGrpSpPr>
        <p:grpSpPr>
          <a:xfrm>
            <a:off x="4769250" y="3681790"/>
            <a:ext cx="3334800" cy="1589356"/>
            <a:chOff x="4769250" y="3764373"/>
            <a:chExt cx="3334800" cy="1506927"/>
          </a:xfrm>
        </p:grpSpPr>
        <p:sp>
          <p:nvSpPr>
            <p:cNvPr id="107" name="Shape 107"/>
            <p:cNvSpPr/>
            <p:nvPr/>
          </p:nvSpPr>
          <p:spPr>
            <a:xfrm flipH="1" rot="10800000">
              <a:off x="6096000" y="3764373"/>
              <a:ext cx="681300" cy="8883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8" name="Shape 108"/>
            <p:cNvSpPr txBox="1"/>
            <p:nvPr/>
          </p:nvSpPr>
          <p:spPr>
            <a:xfrm>
              <a:off x="4769250" y="4572000"/>
              <a:ext cx="33348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latin typeface="Arial Narrow"/>
                  <a:ea typeface="Arial Narrow"/>
                  <a:cs typeface="Arial Narrow"/>
                  <a:sym typeface="Arial Narrow"/>
                </a:rPr>
                <a:t>Microprocessor</a:t>
              </a:r>
              <a:endParaRPr b="1" sz="300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grpSp>
        <p:nvGrpSpPr>
          <p:cNvPr id="109" name="Shape 109"/>
          <p:cNvGrpSpPr/>
          <p:nvPr/>
        </p:nvGrpSpPr>
        <p:grpSpPr>
          <a:xfrm>
            <a:off x="1129563" y="2370725"/>
            <a:ext cx="3952445" cy="699300"/>
            <a:chOff x="1129550" y="2370725"/>
            <a:chExt cx="3837325" cy="699300"/>
          </a:xfrm>
        </p:grpSpPr>
        <p:sp>
          <p:nvSpPr>
            <p:cNvPr id="110" name="Shape 110"/>
            <p:cNvSpPr/>
            <p:nvPr/>
          </p:nvSpPr>
          <p:spPr>
            <a:xfrm flipH="1" rot="-5400000">
              <a:off x="4182075" y="2276223"/>
              <a:ext cx="681300" cy="8883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11" name="Shape 111"/>
            <p:cNvSpPr txBox="1"/>
            <p:nvPr/>
          </p:nvSpPr>
          <p:spPr>
            <a:xfrm>
              <a:off x="1129550" y="2370725"/>
              <a:ext cx="28914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FFFFFF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Bluetooth Module</a:t>
              </a:r>
              <a:endParaRPr b="1" sz="3000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  <p:grpSp>
        <p:nvGrpSpPr>
          <p:cNvPr id="112" name="Shape 112"/>
          <p:cNvGrpSpPr/>
          <p:nvPr/>
        </p:nvGrpSpPr>
        <p:grpSpPr>
          <a:xfrm>
            <a:off x="8135575" y="3337800"/>
            <a:ext cx="3334800" cy="1857300"/>
            <a:chOff x="8135575" y="3337800"/>
            <a:chExt cx="3334800" cy="1857300"/>
          </a:xfrm>
        </p:grpSpPr>
        <p:sp>
          <p:nvSpPr>
            <p:cNvPr id="113" name="Shape 113"/>
            <p:cNvSpPr txBox="1"/>
            <p:nvPr/>
          </p:nvSpPr>
          <p:spPr>
            <a:xfrm>
              <a:off x="8135575" y="4495800"/>
              <a:ext cx="33348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latin typeface="Arial Narrow"/>
                  <a:ea typeface="Arial Narrow"/>
                  <a:cs typeface="Arial Narrow"/>
                  <a:sym typeface="Arial Narrow"/>
                </a:rPr>
                <a:t>Buttons and LEDs</a:t>
              </a:r>
              <a:endParaRPr b="1" sz="300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 flipH="1" rot="8438801">
              <a:off x="9191029" y="3413777"/>
              <a:ext cx="681280" cy="1234646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115" name="Shape 115"/>
          <p:cNvGrpSpPr/>
          <p:nvPr/>
        </p:nvGrpSpPr>
        <p:grpSpPr>
          <a:xfrm>
            <a:off x="6816495" y="167663"/>
            <a:ext cx="4069755" cy="2261963"/>
            <a:chOff x="6816495" y="167663"/>
            <a:chExt cx="4069755" cy="2261963"/>
          </a:xfrm>
        </p:grpSpPr>
        <p:sp>
          <p:nvSpPr>
            <p:cNvPr id="116" name="Shape 116"/>
            <p:cNvSpPr txBox="1"/>
            <p:nvPr/>
          </p:nvSpPr>
          <p:spPr>
            <a:xfrm>
              <a:off x="7470750" y="167663"/>
              <a:ext cx="3415500" cy="150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latin typeface="Arial Narrow"/>
                  <a:ea typeface="Arial Narrow"/>
                  <a:cs typeface="Arial Narrow"/>
                  <a:sym typeface="Arial Narrow"/>
                </a:rPr>
                <a:t>Gyroscope</a:t>
              </a:r>
              <a:r>
                <a:rPr b="1" lang="en-US" sz="3000">
                  <a:latin typeface="Arial Narrow"/>
                  <a:ea typeface="Arial Narrow"/>
                  <a:cs typeface="Arial Narrow"/>
                  <a:sym typeface="Arial Narrow"/>
                </a:rPr>
                <a:t> &amp; Accelerometer Module</a:t>
              </a:r>
              <a:endParaRPr b="1" sz="300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17" name="Shape 117"/>
            <p:cNvSpPr/>
            <p:nvPr/>
          </p:nvSpPr>
          <p:spPr>
            <a:xfrm flipH="1" rot="2985107">
              <a:off x="7238663" y="998911"/>
              <a:ext cx="681164" cy="142233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</p:grpSp>
      <p:grpSp>
        <p:nvGrpSpPr>
          <p:cNvPr id="118" name="Shape 118"/>
          <p:cNvGrpSpPr/>
          <p:nvPr/>
        </p:nvGrpSpPr>
        <p:grpSpPr>
          <a:xfrm>
            <a:off x="10367675" y="1116075"/>
            <a:ext cx="2586300" cy="1187825"/>
            <a:chOff x="10367675" y="1116075"/>
            <a:chExt cx="2586300" cy="1187825"/>
          </a:xfrm>
        </p:grpSpPr>
        <p:sp>
          <p:nvSpPr>
            <p:cNvPr id="119" name="Shape 119"/>
            <p:cNvSpPr txBox="1"/>
            <p:nvPr/>
          </p:nvSpPr>
          <p:spPr>
            <a:xfrm>
              <a:off x="10367675" y="1116075"/>
              <a:ext cx="2586300" cy="69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latin typeface="Arial Narrow"/>
                  <a:ea typeface="Arial Narrow"/>
                  <a:cs typeface="Arial Narrow"/>
                  <a:sym typeface="Arial Narrow"/>
                </a:rPr>
                <a:t>Flex Sensor</a:t>
              </a:r>
              <a:endParaRPr b="1" sz="3000"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11405375" y="1698800"/>
              <a:ext cx="510900" cy="6051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FF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610626" y="1633220"/>
            <a:ext cx="12701100" cy="5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3">
            <a:alphaModFix/>
          </a:blip>
          <a:srcRect b="24056" l="0" r="0" t="29735"/>
          <a:stretch/>
        </p:blipFill>
        <p:spPr>
          <a:xfrm>
            <a:off x="1138950" y="2736925"/>
            <a:ext cx="5350401" cy="35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>
            <p:ph idx="2" type="body"/>
          </p:nvPr>
        </p:nvSpPr>
        <p:spPr>
          <a:xfrm>
            <a:off x="610626" y="635276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3D Printed Units</a:t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 b="23645" l="0" r="0" t="23492"/>
          <a:stretch/>
        </p:blipFill>
        <p:spPr>
          <a:xfrm>
            <a:off x="1138950" y="2272175"/>
            <a:ext cx="5350401" cy="410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 rotWithShape="1">
          <a:blip r:embed="rId5">
            <a:alphaModFix/>
          </a:blip>
          <a:srcRect b="22863" l="0" r="0" t="24274"/>
          <a:stretch/>
        </p:blipFill>
        <p:spPr>
          <a:xfrm>
            <a:off x="7455450" y="2272175"/>
            <a:ext cx="5350401" cy="4108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 rotWithShape="1">
          <a:blip r:embed="rId6">
            <a:alphaModFix/>
          </a:blip>
          <a:srcRect b="23260" l="0" r="0" t="21917"/>
          <a:stretch/>
        </p:blipFill>
        <p:spPr>
          <a:xfrm>
            <a:off x="7455450" y="2119988"/>
            <a:ext cx="5350401" cy="426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 rotWithShape="1">
          <a:blip r:embed="rId7">
            <a:alphaModFix/>
          </a:blip>
          <a:srcRect b="23393" l="0" r="0" t="17473"/>
          <a:stretch/>
        </p:blipFill>
        <p:spPr>
          <a:xfrm>
            <a:off x="7455450" y="1785100"/>
            <a:ext cx="5350401" cy="4595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2840600" y="6198650"/>
            <a:ext cx="29523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 LED &amp; Button Casing</a:t>
            </a:r>
            <a:endParaRPr/>
          </a:p>
        </p:txBody>
      </p:sp>
      <p:sp>
        <p:nvSpPr>
          <p:cNvPr id="134" name="Shape 134"/>
          <p:cNvSpPr txBox="1"/>
          <p:nvPr/>
        </p:nvSpPr>
        <p:spPr>
          <a:xfrm>
            <a:off x="8867000" y="6198650"/>
            <a:ext cx="29523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 Main Glove Casing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610626" y="1633220"/>
            <a:ext cx="12701100" cy="5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lnSpc>
                <a:spcPct val="150000"/>
              </a:lnSpc>
              <a:spcBef>
                <a:spcPts val="72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Consistent voltage regulator output</a:t>
            </a:r>
            <a:endParaRPr sz="3000"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MPU programmability</a:t>
            </a:r>
            <a:endParaRPr sz="3000"/>
          </a:p>
          <a:p>
            <a:pPr indent="-4191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lphaLcPeriod"/>
            </a:pPr>
            <a:r>
              <a:rPr lang="en-US" sz="3000"/>
              <a:t>Bluetooth and Gyro Modules</a:t>
            </a:r>
            <a:endParaRPr sz="3000"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Flex sensor characterization</a:t>
            </a:r>
            <a:endParaRPr sz="3000"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Component current draw</a:t>
            </a:r>
            <a:endParaRPr sz="3000"/>
          </a:p>
          <a:p>
            <a:pPr indent="-419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sz="3000"/>
              <a:t>Component integration</a:t>
            </a:r>
            <a:endParaRPr sz="3000"/>
          </a:p>
        </p:txBody>
      </p:sp>
      <p:sp>
        <p:nvSpPr>
          <p:cNvPr id="141" name="Shape 141"/>
          <p:cNvSpPr txBox="1"/>
          <p:nvPr>
            <p:ph idx="2" type="body"/>
          </p:nvPr>
        </p:nvSpPr>
        <p:spPr>
          <a:xfrm>
            <a:off x="645576" y="241551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Functional Tests: Glove Unit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" type="body"/>
          </p:nvPr>
        </p:nvSpPr>
        <p:spPr>
          <a:xfrm>
            <a:off x="610625" y="1633225"/>
            <a:ext cx="6354900" cy="50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136" lvl="0" marL="457200" rtl="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High performance</a:t>
            </a:r>
            <a:endParaRPr/>
          </a:p>
          <a:p>
            <a:pPr indent="-457136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Low power</a:t>
            </a:r>
            <a:endParaRPr/>
          </a:p>
          <a:p>
            <a:pPr indent="-457136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Vast community support</a:t>
            </a:r>
            <a:endParaRPr/>
          </a:p>
          <a:p>
            <a:pPr indent="0" lvl="0" marL="0" rtl="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57136" lvl="0" marL="457200">
              <a:lnSpc>
                <a:spcPct val="115000"/>
              </a:lnSpc>
              <a:spcBef>
                <a:spcPts val="720"/>
              </a:spcBef>
              <a:spcAft>
                <a:spcPts val="0"/>
              </a:spcAft>
              <a:buSzPts val="3599"/>
              <a:buChar char="▪"/>
            </a:pPr>
            <a:r>
              <a:rPr lang="en-US"/>
              <a:t>Just enough analog and digital inputs </a:t>
            </a:r>
            <a:endParaRPr/>
          </a:p>
        </p:txBody>
      </p:sp>
      <p:sp>
        <p:nvSpPr>
          <p:cNvPr id="148" name="Shape 148"/>
          <p:cNvSpPr txBox="1"/>
          <p:nvPr>
            <p:ph idx="2" type="body"/>
          </p:nvPr>
        </p:nvSpPr>
        <p:spPr>
          <a:xfrm>
            <a:off x="593201" y="197801"/>
            <a:ext cx="12631200" cy="7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960"/>
              </a:spcBef>
              <a:spcAft>
                <a:spcPts val="0"/>
              </a:spcAft>
              <a:buNone/>
            </a:pPr>
            <a:r>
              <a:rPr lang="en-US"/>
              <a:t>Microprocessor (ATmega328P)</a:t>
            </a:r>
            <a:endParaRPr/>
          </a:p>
        </p:txBody>
      </p:sp>
      <p:sp>
        <p:nvSpPr>
          <p:cNvPr id="149" name="Shape 149"/>
          <p:cNvSpPr txBox="1"/>
          <p:nvPr/>
        </p:nvSpPr>
        <p:spPr>
          <a:xfrm>
            <a:off x="8364075" y="6454600"/>
            <a:ext cx="36306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1875" y="2402863"/>
            <a:ext cx="5715000" cy="354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9171125" y="6036325"/>
            <a:ext cx="26478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KTechnics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 Slides - Blue Text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Cover Slid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